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4" r:id="rId7"/>
    <p:sldId id="260" r:id="rId8"/>
    <p:sldId id="265" r:id="rId9"/>
    <p:sldId id="268" r:id="rId10"/>
    <p:sldId id="267" r:id="rId11"/>
    <p:sldId id="259" r:id="rId12"/>
    <p:sldId id="258" r:id="rId13"/>
  </p:sldIdLst>
  <p:sldSz cx="12192000" cy="6858000"/>
  <p:notesSz cx="10234613" cy="146621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8DD"/>
    <a:srgbClr val="5F5F64"/>
    <a:srgbClr val="D9D9D9"/>
    <a:srgbClr val="E0E0C7"/>
    <a:srgbClr val="C8E6E6"/>
    <a:srgbClr val="0F58D6"/>
    <a:srgbClr val="88C008"/>
    <a:srgbClr val="E6F3EC"/>
    <a:srgbClr val="DCD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289" autoAdjust="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423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2594919" y="14354640"/>
            <a:ext cx="5641125" cy="255193"/>
          </a:xfrm>
          <a:prstGeom prst="rect">
            <a:avLst/>
          </a:prstGeom>
        </p:spPr>
        <p:txBody>
          <a:bodyPr lIns="0" tIns="71116" rIns="0" bIns="71116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4289" y="14354641"/>
            <a:ext cx="552070" cy="253512"/>
          </a:xfrm>
          <a:prstGeom prst="rect">
            <a:avLst/>
          </a:prstGeom>
          <a:noFill/>
        </p:spPr>
        <p:txBody>
          <a:bodyPr wrap="none" lIns="0" tIns="71116" rIns="0" bIns="71116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© SKF Group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"/>
          </p:nvPr>
        </p:nvSpPr>
        <p:spPr>
          <a:xfrm>
            <a:off x="1369989" y="14354640"/>
            <a:ext cx="1181951" cy="255193"/>
          </a:xfrm>
          <a:prstGeom prst="rect">
            <a:avLst/>
          </a:prstGeom>
        </p:spPr>
        <p:txBody>
          <a:bodyPr vert="horz" lIns="142234" tIns="71116" rIns="142234" bIns="71116" rtlCol="0"/>
          <a:lstStyle>
            <a:lvl1pPr algn="r">
              <a:defRPr sz="2000"/>
            </a:lvl1pPr>
          </a:lstStyle>
          <a:p>
            <a:pPr algn="l"/>
            <a:fld id="{01464C1D-E6F2-4DE6-9DA7-B1E633E356A8}" type="datetime3">
              <a:rPr lang="en-GB" sz="700">
                <a:latin typeface="Arial" panose="020B0604020202020204" pitchFamily="34" charset="0"/>
                <a:cs typeface="Arial" panose="020B0604020202020204" pitchFamily="34" charset="0"/>
              </a:rPr>
              <a:t>31 May, 2019</a:t>
            </a:fld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"/>
          </p:nvPr>
        </p:nvSpPr>
        <p:spPr>
          <a:xfrm>
            <a:off x="5635755" y="4"/>
            <a:ext cx="4434999" cy="735652"/>
          </a:xfrm>
          <a:prstGeom prst="rect">
            <a:avLst/>
          </a:prstGeom>
        </p:spPr>
        <p:txBody>
          <a:bodyPr vert="horz" lIns="142234" tIns="71116" rIns="142234" bIns="71116" rtlCol="0" anchor="b"/>
          <a:lstStyle>
            <a:lvl1pPr algn="r">
              <a:defRPr sz="2000"/>
            </a:lvl1pPr>
          </a:lstStyle>
          <a:p>
            <a:fld id="{297811E2-54C5-43F9-9553-43B59E5A1D1B}" type="slidenum"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0280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833563"/>
            <a:ext cx="8796338" cy="4948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34" tIns="71116" rIns="142234" bIns="711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7056159"/>
            <a:ext cx="8187690" cy="5773223"/>
          </a:xfrm>
          <a:prstGeom prst="rect">
            <a:avLst/>
          </a:prstGeom>
        </p:spPr>
        <p:txBody>
          <a:bodyPr vert="horz" lIns="142234" tIns="71116" rIns="142234" bIns="7111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5"/>
          </p:nvPr>
        </p:nvSpPr>
        <p:spPr>
          <a:xfrm>
            <a:off x="5636986" y="2"/>
            <a:ext cx="4436114" cy="736155"/>
          </a:xfrm>
          <a:prstGeom prst="rect">
            <a:avLst/>
          </a:prstGeom>
        </p:spPr>
        <p:txBody>
          <a:bodyPr vert="horz" lIns="136090" tIns="68045" rIns="136090" bIns="68045" rtlCol="0" anchor="b"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ABE38F-C582-4D09-A110-FC3CEDC601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idx="1"/>
          </p:nvPr>
        </p:nvSpPr>
        <p:spPr>
          <a:xfrm>
            <a:off x="1371306" y="14354640"/>
            <a:ext cx="1192439" cy="255193"/>
          </a:xfrm>
          <a:prstGeom prst="rect">
            <a:avLst/>
          </a:prstGeom>
        </p:spPr>
        <p:txBody>
          <a:bodyPr vert="horz" lIns="136090" tIns="69652" rIns="136090" bIns="68045" rtlCol="0"/>
          <a:lstStyle>
            <a:lvl1pPr algn="l"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45C4B-C789-46B2-8F51-296F850BB649}" type="datetime3">
              <a:rPr lang="en-GB" smtClean="0"/>
              <a:pPr/>
              <a:t>31 May, 2019</a:t>
            </a:fld>
            <a:endParaRPr lang="en-GB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594919" y="14354640"/>
            <a:ext cx="5641125" cy="255193"/>
          </a:xfrm>
          <a:prstGeom prst="rect">
            <a:avLst/>
          </a:prstGeom>
        </p:spPr>
        <p:txBody>
          <a:bodyPr lIns="0" tIns="69652" rIns="0" bIns="71116"/>
          <a:lstStyle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34289" y="14354641"/>
            <a:ext cx="552070" cy="252037"/>
          </a:xfrm>
          <a:prstGeom prst="rect">
            <a:avLst/>
          </a:prstGeom>
          <a:noFill/>
        </p:spPr>
        <p:txBody>
          <a:bodyPr wrap="none" lIns="0" tIns="69652" rIns="0" bIns="71116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© SKF Group</a:t>
            </a:r>
          </a:p>
        </p:txBody>
      </p:sp>
    </p:spTree>
    <p:extLst>
      <p:ext uri="{BB962C8B-B14F-4D97-AF65-F5344CB8AC3E}">
        <p14:creationId xmlns:p14="http://schemas.microsoft.com/office/powerpoint/2010/main" val="5839817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E38F-C582-4D09-A110-FC3CEDC601BD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745C4B-C789-46B2-8F51-296F850BB649}" type="datetime3">
              <a:rPr lang="en-GB" smtClean="0"/>
              <a:pPr/>
              <a:t>31 May,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00" y="2300400"/>
            <a:ext cx="12193200" cy="4557600"/>
          </a:xfrm>
          <a:solidFill>
            <a:srgbClr val="D9E8DD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04000"/>
            <a:ext cx="10515600" cy="55399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00" y="1908000"/>
            <a:ext cx="10515600" cy="267766"/>
          </a:xfrm>
        </p:spPr>
        <p:txBody>
          <a:bodyPr lIns="1800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20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8000"/>
            <a:ext cx="5181600" cy="199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8000"/>
            <a:ext cx="5181600" cy="199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1CC38-C7CB-4982-9ADE-733EC08DD8AB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3873600"/>
            <a:ext cx="5181600" cy="199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873600"/>
            <a:ext cx="5181600" cy="199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875E7-A03A-459C-AEDA-23DC26142DE6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1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, text and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4608000"/>
            <a:ext cx="12192000" cy="2250000"/>
            <a:chOff x="0" y="4608000"/>
            <a:chExt cx="12192000" cy="225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12400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620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6"/>
          </p:nvPr>
        </p:nvSpPr>
        <p:spPr>
          <a:xfrm>
            <a:off x="3062000" y="4608000"/>
            <a:ext cx="3006000" cy="1962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6124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199" y="1728001"/>
            <a:ext cx="105156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9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4 pictures and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4608000"/>
            <a:ext cx="12192000" cy="2250000"/>
            <a:chOff x="0" y="4608000"/>
            <a:chExt cx="12192000" cy="2250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12400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620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7"/>
          </p:nvPr>
        </p:nvSpPr>
        <p:spPr>
          <a:xfrm>
            <a:off x="6124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 userDrawn="1">
            <p:ph type="pic" sz="quarter" idx="18"/>
          </p:nvPr>
        </p:nvSpPr>
        <p:spPr>
          <a:xfrm>
            <a:off x="3062000" y="4608000"/>
            <a:ext cx="3006000" cy="225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199" y="1728001"/>
            <a:ext cx="105156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64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2 pictures, text and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86000" y="0"/>
            <a:ext cx="3006000" cy="6858000"/>
            <a:chOff x="9186000" y="0"/>
            <a:chExt cx="300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E0E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9186000" y="2304000"/>
            <a:ext cx="3006000" cy="2250000"/>
          </a:xfrm>
          <a:noFill/>
        </p:spPr>
        <p:txBody>
          <a:bodyPr lIns="288000" tIns="288000" rIns="288000" bIns="288000"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200" y="1728001"/>
            <a:ext cx="7535399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75348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347BC5-42C1-41A6-9C91-8F0DFCF21036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sp>
        <p:nvSpPr>
          <p:cNvPr id="24" name="Picture Placeholder 8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4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 and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186000" y="0"/>
            <a:ext cx="3006000" cy="6858000"/>
            <a:chOff x="9186000" y="0"/>
            <a:chExt cx="300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E0E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9186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200" y="1728001"/>
            <a:ext cx="7535399" cy="43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75348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347BC5-42C1-41A6-9C91-8F0DFCF21036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sp>
        <p:nvSpPr>
          <p:cNvPr id="24" name="Picture Placeholder 8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96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4 pictures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4608000"/>
            <a:ext cx="9130000" cy="2250000"/>
            <a:chOff x="0" y="4608000"/>
            <a:chExt cx="9130000" cy="2250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61240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6200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9186000" y="0"/>
            <a:ext cx="3006000" cy="6858000"/>
            <a:chOff x="9186000" y="0"/>
            <a:chExt cx="300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FF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9186000" y="2304000"/>
            <a:ext cx="3006000" cy="2250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3"/>
          <p:cNvSpPr>
            <a:spLocks noGrp="1"/>
          </p:cNvSpPr>
          <p:nvPr userDrawn="1">
            <p:ph type="body" sz="quarter" idx="17"/>
          </p:nvPr>
        </p:nvSpPr>
        <p:spPr>
          <a:xfrm>
            <a:off x="6124000" y="4608000"/>
            <a:ext cx="3006000" cy="1962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20"/>
          </p:nvPr>
        </p:nvSpPr>
        <p:spPr>
          <a:xfrm>
            <a:off x="3062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199" y="1728001"/>
            <a:ext cx="7534800" cy="28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75348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6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4608000"/>
            <a:ext cx="9130000" cy="2250000"/>
            <a:chOff x="0" y="4608000"/>
            <a:chExt cx="9130000" cy="2250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61240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6200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9186000" y="0"/>
            <a:ext cx="3006000" cy="6858000"/>
            <a:chOff x="9186000" y="0"/>
            <a:chExt cx="300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186000" y="4608000"/>
              <a:ext cx="30060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FF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20"/>
          </p:nvPr>
        </p:nvSpPr>
        <p:spPr>
          <a:xfrm>
            <a:off x="3062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15"/>
          <p:cNvSpPr>
            <a:spLocks noGrp="1"/>
          </p:cNvSpPr>
          <p:nvPr userDrawn="1">
            <p:ph type="pic" sz="quarter" idx="21"/>
          </p:nvPr>
        </p:nvSpPr>
        <p:spPr>
          <a:xfrm>
            <a:off x="6124000" y="4608000"/>
            <a:ext cx="3006000" cy="225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918600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 userDrawn="1">
            <p:ph type="pic" sz="quarter" idx="22"/>
          </p:nvPr>
        </p:nvSpPr>
        <p:spPr>
          <a:xfrm>
            <a:off x="9186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 userDrawn="1">
            <p:ph sz="quarter" idx="13"/>
          </p:nvPr>
        </p:nvSpPr>
        <p:spPr>
          <a:xfrm>
            <a:off x="838199" y="1728001"/>
            <a:ext cx="7534800" cy="280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itle Placeholder 11"/>
          <p:cNvSpPr>
            <a:spLocks noGrp="1"/>
          </p:cNvSpPr>
          <p:nvPr userDrawn="1">
            <p:ph type="title"/>
          </p:nvPr>
        </p:nvSpPr>
        <p:spPr>
          <a:xfrm>
            <a:off x="838200" y="504000"/>
            <a:ext cx="75348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6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18800" y="4608000"/>
              <a:ext cx="60732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0" y="2304000"/>
              <a:ext cx="9129600" cy="2250000"/>
            </a:xfrm>
            <a:prstGeom prst="rect">
              <a:avLst/>
            </a:prstGeom>
            <a:solidFill>
              <a:srgbClr val="E0E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dirty="0">
                <a:solidFill>
                  <a:srgbClr val="5F5F64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594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124000" y="0"/>
              <a:ext cx="3006000" cy="2250000"/>
            </a:xfrm>
            <a:prstGeom prst="rect">
              <a:avLst/>
            </a:prstGeom>
            <a:solidFill>
              <a:srgbClr val="88C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62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0" y="0"/>
            <a:ext cx="3006000" cy="2250000"/>
          </a:xfrm>
        </p:spPr>
        <p:txBody>
          <a:bodyPr/>
          <a:lstStyle>
            <a:lvl1pPr>
              <a:defRPr>
                <a:solidFill>
                  <a:srgbClr val="5F5F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23"/>
          </p:nvPr>
        </p:nvSpPr>
        <p:spPr>
          <a:xfrm>
            <a:off x="0" y="2304000"/>
            <a:ext cx="9130000" cy="2250000"/>
          </a:xfrm>
          <a:noFill/>
        </p:spPr>
        <p:txBody>
          <a:bodyPr lIns="648000" tIns="648000" rIns="648000" bIns="648000" anchor="ctr" anchorCtr="0"/>
          <a:lstStyle>
            <a:lvl1pPr>
              <a:defRPr>
                <a:solidFill>
                  <a:srgbClr val="5F5F6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15"/>
          <p:cNvSpPr>
            <a:spLocks noGrp="1"/>
          </p:cNvSpPr>
          <p:nvPr userDrawn="1">
            <p:ph type="pic" sz="quarter" idx="20"/>
          </p:nvPr>
        </p:nvSpPr>
        <p:spPr>
          <a:xfrm>
            <a:off x="3062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3"/>
          <p:cNvSpPr>
            <a:spLocks noGrp="1"/>
          </p:cNvSpPr>
          <p:nvPr userDrawn="1">
            <p:ph type="body" sz="quarter" idx="21"/>
          </p:nvPr>
        </p:nvSpPr>
        <p:spPr>
          <a:xfrm>
            <a:off x="6124000" y="0"/>
            <a:ext cx="3006000" cy="2250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15"/>
          <p:cNvSpPr>
            <a:spLocks noGrp="1"/>
          </p:cNvSpPr>
          <p:nvPr userDrawn="1">
            <p:ph type="pic" sz="quarter" idx="24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Text Placeholder 23"/>
          <p:cNvSpPr>
            <a:spLocks noGrp="1"/>
          </p:cNvSpPr>
          <p:nvPr userDrawn="1">
            <p:ph type="body" sz="quarter" idx="22"/>
          </p:nvPr>
        </p:nvSpPr>
        <p:spPr>
          <a:xfrm>
            <a:off x="9186000" y="2304000"/>
            <a:ext cx="3006000" cy="2250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6118800" y="4608000"/>
            <a:ext cx="60732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6"/>
          </p:nvPr>
        </p:nvSpPr>
        <p:spPr>
          <a:xfrm>
            <a:off x="3059400" y="4608000"/>
            <a:ext cx="3006000" cy="1962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0" y="1276478"/>
            <a:ext cx="9130000" cy="225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65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2304000"/>
              <a:ext cx="9129600" cy="2250000"/>
            </a:xfrm>
            <a:prstGeom prst="rect">
              <a:avLst/>
            </a:prstGeom>
            <a:solidFill>
              <a:srgbClr val="E0E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dirty="0">
                <a:solidFill>
                  <a:srgbClr val="5F5F64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18800" y="4608000"/>
              <a:ext cx="60732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594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124000" y="0"/>
              <a:ext cx="3006000" cy="2250000"/>
            </a:xfrm>
            <a:prstGeom prst="rect">
              <a:avLst/>
            </a:prstGeom>
            <a:solidFill>
              <a:srgbClr val="88C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062000" y="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0" y="2304000"/>
            <a:ext cx="9130000" cy="2250000"/>
          </a:xfrm>
          <a:noFill/>
        </p:spPr>
        <p:txBody>
          <a:bodyPr lIns="648000" tIns="648000" rIns="648000" bIns="648000" anchor="ctr" anchorCtr="0"/>
          <a:lstStyle>
            <a:lvl1pPr>
              <a:defRPr>
                <a:solidFill>
                  <a:srgbClr val="5F5F6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6118800" y="4608000"/>
            <a:ext cx="60732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3062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0" y="0"/>
            <a:ext cx="3006000" cy="2250000"/>
          </a:xfrm>
        </p:spPr>
        <p:txBody>
          <a:bodyPr/>
          <a:lstStyle>
            <a:lvl1pPr>
              <a:defRPr>
                <a:solidFill>
                  <a:srgbClr val="5F5F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6124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9186000" y="2304000"/>
            <a:ext cx="3006000" cy="225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3059400" y="4608000"/>
            <a:ext cx="3006000" cy="225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1276478"/>
            <a:ext cx="9130000" cy="225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5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x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2304000"/>
            <a:ext cx="12192000" cy="4554000"/>
            <a:chOff x="0" y="2304000"/>
            <a:chExt cx="12192000" cy="4554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124000" y="2304000"/>
              <a:ext cx="3006000" cy="2250000"/>
            </a:xfrm>
            <a:prstGeom prst="rect">
              <a:avLst/>
            </a:prstGeom>
            <a:solidFill>
              <a:srgbClr val="88C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118800" y="4608000"/>
              <a:ext cx="60732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594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2304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062000" y="2304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118800" y="4608000"/>
            <a:ext cx="60732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059400" y="4608000"/>
            <a:ext cx="3006000" cy="22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0" y="2304000"/>
            <a:ext cx="3006000" cy="2250000"/>
          </a:xfrm>
        </p:spPr>
        <p:txBody>
          <a:bodyPr/>
          <a:lstStyle>
            <a:lvl1pPr>
              <a:defRPr>
                <a:solidFill>
                  <a:srgbClr val="5F5F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3062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9186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6124000" y="2304000"/>
            <a:ext cx="3006000" cy="22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04000"/>
            <a:ext cx="10515600" cy="55399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00" y="1908000"/>
            <a:ext cx="10515600" cy="267766"/>
          </a:xfrm>
        </p:spPr>
        <p:txBody>
          <a:bodyPr lIns="1800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120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212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, text and 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88C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18800" y="4608000"/>
              <a:ext cx="60732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594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6118800" y="4608000"/>
            <a:ext cx="60732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 userDrawn="1">
            <p:ph type="body" sz="quarter" idx="16"/>
          </p:nvPr>
        </p:nvSpPr>
        <p:spPr>
          <a:xfrm>
            <a:off x="3059400" y="4608000"/>
            <a:ext cx="3006000" cy="1962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 userDrawn="1">
            <p:ph type="body" sz="quarter" idx="18"/>
          </p:nvPr>
        </p:nvSpPr>
        <p:spPr>
          <a:xfrm>
            <a:off x="9186000" y="0"/>
            <a:ext cx="3006000" cy="2250000"/>
          </a:xfrm>
          <a:noFill/>
        </p:spPr>
        <p:txBody>
          <a:bodyPr lIns="288000" tIns="288000" rIns="288000" bIns="288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9186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 userDrawn="1">
            <p:ph type="media" sz="quarter" idx="20"/>
          </p:nvPr>
        </p:nvSpPr>
        <p:spPr>
          <a:xfrm>
            <a:off x="0" y="0"/>
            <a:ext cx="9123363" cy="4545013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03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 and 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9186000" y="0"/>
              <a:ext cx="3006000" cy="2250000"/>
            </a:xfrm>
            <a:prstGeom prst="rect">
              <a:avLst/>
            </a:prstGeom>
            <a:solidFill>
              <a:srgbClr val="88C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186000" y="2304000"/>
              <a:ext cx="3006000" cy="22500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18800" y="4608000"/>
              <a:ext cx="6073200" cy="2250000"/>
            </a:xfrm>
            <a:prstGeom prst="rect">
              <a:avLst/>
            </a:prstGeom>
            <a:solidFill>
              <a:srgbClr val="C8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608000"/>
              <a:ext cx="3006000" cy="2250000"/>
            </a:xfrm>
            <a:prstGeom prst="rect">
              <a:avLst/>
            </a:prstGeom>
            <a:solidFill>
              <a:srgbClr val="D9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059400" y="4608000"/>
              <a:ext cx="3006000" cy="2250000"/>
            </a:xfrm>
            <a:prstGeom prst="rect">
              <a:avLst/>
            </a:prstGeom>
            <a:solidFill>
              <a:srgbClr val="5F5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Picture Placeholder 15"/>
          <p:cNvSpPr>
            <a:spLocks noGrp="1"/>
          </p:cNvSpPr>
          <p:nvPr userDrawn="1">
            <p:ph type="pic" sz="quarter" idx="14"/>
          </p:nvPr>
        </p:nvSpPr>
        <p:spPr>
          <a:xfrm>
            <a:off x="6118800" y="4608000"/>
            <a:ext cx="60732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 userDrawn="1">
            <p:ph type="pic" sz="quarter" idx="15"/>
          </p:nvPr>
        </p:nvSpPr>
        <p:spPr>
          <a:xfrm>
            <a:off x="0" y="4608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 userDrawn="1">
            <p:ph type="pic" sz="quarter" idx="19"/>
          </p:nvPr>
        </p:nvSpPr>
        <p:spPr>
          <a:xfrm>
            <a:off x="9186000" y="230400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59400" y="4608000"/>
            <a:ext cx="3006000" cy="225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9186000" y="0"/>
            <a:ext cx="3006000" cy="225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 userDrawn="1">
            <p:ph type="media" sz="quarter" idx="20"/>
          </p:nvPr>
        </p:nvSpPr>
        <p:spPr>
          <a:xfrm>
            <a:off x="0" y="0"/>
            <a:ext cx="9123363" cy="4545013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27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&amp; End slide">
    <p:bg>
      <p:bgPr>
        <a:solidFill>
          <a:srgbClr val="0F5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01" y="2857472"/>
            <a:ext cx="4019397" cy="11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6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92000"/>
            <a:ext cx="10515600" cy="55399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00" y="2987999"/>
            <a:ext cx="10515600" cy="1332000"/>
          </a:xfrm>
        </p:spPr>
        <p:txBody>
          <a:bodyPr lIns="18000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00" y="0"/>
            <a:ext cx="12193200" cy="6858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4000"/>
            <a:ext cx="5276258" cy="2250000"/>
          </a:xfrm>
          <a:prstGeom prst="rect">
            <a:avLst/>
          </a:prstGeom>
          <a:solidFill>
            <a:srgbClr val="0F58D6"/>
          </a:solidFill>
          <a:ln>
            <a:noFill/>
          </a:ln>
        </p:spPr>
        <p:txBody>
          <a:bodyPr lIns="540000" tIns="288000" rIns="288000" bIns="288000"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0" y="1951200"/>
            <a:ext cx="3888000" cy="2880000"/>
          </a:xfrm>
          <a:noFill/>
        </p:spPr>
        <p:txBody>
          <a:bodyPr wrap="none" lIns="0" rIns="0" bIns="0" anchor="ctr" anchorCtr="1"/>
          <a:lstStyle>
            <a:lvl1pPr marL="0" indent="0" algn="l">
              <a:spcBef>
                <a:spcPts val="0"/>
              </a:spcBef>
              <a:buNone/>
              <a:defRPr sz="24800" spc="-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77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ransp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00" y="0"/>
            <a:ext cx="12193200" cy="6858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4000"/>
            <a:ext cx="5276258" cy="2250000"/>
          </a:xfrm>
          <a:prstGeom prst="rect">
            <a:avLst/>
          </a:prstGeom>
          <a:solidFill>
            <a:srgbClr val="0F58D6">
              <a:alpha val="70000"/>
            </a:srgbClr>
          </a:solidFill>
          <a:ln>
            <a:noFill/>
          </a:ln>
        </p:spPr>
        <p:txBody>
          <a:bodyPr lIns="540000" tIns="288000" rIns="288000" bIns="288000"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6051600"/>
            <a:ext cx="12193200" cy="806400"/>
          </a:xfrm>
          <a:blipFill>
            <a:blip r:embed="rId2"/>
            <a:stretch>
              <a:fillRect/>
            </a:stretch>
          </a:blipFill>
        </p:spPr>
        <p:txBody>
          <a:bodyPr wrap="none"/>
          <a:lstStyle/>
          <a:p>
            <a:r>
              <a:rPr lang="sv-SE" dirty="0"/>
              <a:t> 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0" y="1951200"/>
            <a:ext cx="3888000" cy="2880000"/>
          </a:xfrm>
          <a:noFill/>
        </p:spPr>
        <p:txBody>
          <a:bodyPr wrap="none" lIns="0" rIns="0" bIns="0" anchor="ctr" anchorCtr="1"/>
          <a:lstStyle>
            <a:lvl1pPr marL="0" indent="0" algn="l">
              <a:spcBef>
                <a:spcPts val="0"/>
              </a:spcBef>
              <a:buNone/>
              <a:defRPr sz="24800" spc="-1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811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04000"/>
            <a:ext cx="5276258" cy="2250000"/>
          </a:xfrm>
          <a:prstGeom prst="rect">
            <a:avLst/>
          </a:prstGeom>
          <a:solidFill>
            <a:srgbClr val="0F58D6"/>
          </a:solidFill>
          <a:ln>
            <a:noFill/>
          </a:ln>
        </p:spPr>
        <p:txBody>
          <a:bodyPr lIns="540000" tIns="288000" rIns="288000" bIns="288000"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0" y="1950896"/>
            <a:ext cx="3888000" cy="2880000"/>
          </a:xfrm>
          <a:noFill/>
        </p:spPr>
        <p:txBody>
          <a:bodyPr wrap="none" lIns="0" rIns="0" bIns="0" anchor="ctr" anchorCtr="1"/>
          <a:lstStyle>
            <a:lvl1pPr marL="0" indent="0" algn="l">
              <a:spcBef>
                <a:spcPts val="0"/>
              </a:spcBef>
              <a:buNone/>
              <a:defRPr sz="24800" spc="-1000" baseline="0">
                <a:solidFill>
                  <a:srgbClr val="D9D9D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No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7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000"/>
            <a:ext cx="105156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674423-44A0-43BB-B9A3-A03C041A6B43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8000"/>
            <a:ext cx="51816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8000"/>
            <a:ext cx="51816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1CC38-C7CB-4982-9ADE-733EC08DD8AB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8000"/>
            <a:ext cx="3402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000" y="1728000"/>
            <a:ext cx="3402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747" y="6358661"/>
            <a:ext cx="936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1CC38-C7CB-4982-9ADE-733EC08DD8AB}" type="datetime1">
              <a:rPr lang="en-GB" smtClean="0"/>
              <a:t>31/05/2019</a:t>
            </a:fld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208" y="6358661"/>
            <a:ext cx="55800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9085" y="6358661"/>
            <a:ext cx="403200" cy="169200"/>
          </a:xfrm>
          <a:prstGeom prst="rect">
            <a:avLst/>
          </a:prstGeom>
        </p:spPr>
        <p:txBody>
          <a:bodyPr lIns="0" rIns="0"/>
          <a:lstStyle>
            <a:lvl1pPr>
              <a:defRPr sz="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</a:t>
            </a:r>
            <a:fld id="{776E50A1-6023-47B8-8103-5D7A610B31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97540" y="6358623"/>
            <a:ext cx="383118" cy="1692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500" dirty="0"/>
              <a:t>© SKF Group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" y="6051627"/>
            <a:ext cx="12193200" cy="806505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951800" y="1728000"/>
            <a:ext cx="3402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8000"/>
            <a:ext cx="10515600" cy="4140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7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0" r:id="rId3"/>
    <p:sldLayoutId id="2147483661" r:id="rId4"/>
    <p:sldLayoutId id="2147483662" r:id="rId5"/>
    <p:sldLayoutId id="2147483663" r:id="rId6"/>
    <p:sldLayoutId id="2147483650" r:id="rId7"/>
    <p:sldLayoutId id="2147483652" r:id="rId8"/>
    <p:sldLayoutId id="2147483687" r:id="rId9"/>
    <p:sldLayoutId id="2147483688" r:id="rId10"/>
    <p:sldLayoutId id="2147483664" r:id="rId11"/>
    <p:sldLayoutId id="2147483654" r:id="rId12"/>
    <p:sldLayoutId id="2147483681" r:id="rId13"/>
    <p:sldLayoutId id="2147483665" r:id="rId14"/>
    <p:sldLayoutId id="2147483682" r:id="rId15"/>
    <p:sldLayoutId id="2147483670" r:id="rId16"/>
    <p:sldLayoutId id="2147483683" r:id="rId17"/>
    <p:sldLayoutId id="2147483678" r:id="rId18"/>
    <p:sldLayoutId id="2147483684" r:id="rId19"/>
    <p:sldLayoutId id="2147483672" r:id="rId20"/>
    <p:sldLayoutId id="2147483685" r:id="rId21"/>
    <p:sldLayoutId id="214748368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F5F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000" kern="1200">
          <a:solidFill>
            <a:srgbClr val="5F5F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000" indent="-342000" algn="l" defTabSz="914400" rtl="0" eaLnBrk="1" latinLnBrk="0" hangingPunct="1">
        <a:lnSpc>
          <a:spcPct val="100000"/>
        </a:lnSpc>
        <a:spcBef>
          <a:spcPts val="600"/>
        </a:spcBef>
        <a:buClr>
          <a:srgbClr val="0F58D6"/>
        </a:buClr>
        <a:buFont typeface="Arial" panose="020B0604020202020204" pitchFamily="34" charset="0"/>
        <a:buChar char="•"/>
        <a:defRPr sz="2000" kern="1200">
          <a:solidFill>
            <a:srgbClr val="5F5F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4400" indent="-284400" algn="l" defTabSz="914400" rtl="0" eaLnBrk="1" latinLnBrk="0" hangingPunct="1">
        <a:lnSpc>
          <a:spcPct val="100000"/>
        </a:lnSpc>
        <a:spcBef>
          <a:spcPts val="600"/>
        </a:spcBef>
        <a:buClr>
          <a:srgbClr val="0F58D6"/>
        </a:buClr>
        <a:buFont typeface="Arial" panose="020B0604020202020204" pitchFamily="34" charset="0"/>
        <a:buChar char="-"/>
        <a:defRPr sz="1800" kern="1200">
          <a:solidFill>
            <a:srgbClr val="5F5F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0800" indent="-284400" algn="l" defTabSz="914400" rtl="0" eaLnBrk="1" latinLnBrk="0" hangingPunct="1">
        <a:lnSpc>
          <a:spcPct val="100000"/>
        </a:lnSpc>
        <a:spcBef>
          <a:spcPts val="300"/>
        </a:spcBef>
        <a:buClr>
          <a:srgbClr val="0F58D6"/>
        </a:buClr>
        <a:buFont typeface="Arial" panose="020B0604020202020204" pitchFamily="34" charset="0"/>
        <a:buChar char="•"/>
        <a:defRPr sz="1600" kern="1200">
          <a:solidFill>
            <a:srgbClr val="5F5F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9200" indent="-266400" algn="l" defTabSz="914400" rtl="0" eaLnBrk="1" latinLnBrk="0" hangingPunct="1">
        <a:lnSpc>
          <a:spcPct val="100000"/>
        </a:lnSpc>
        <a:spcBef>
          <a:spcPts val="300"/>
        </a:spcBef>
        <a:buClr>
          <a:srgbClr val="0F58D6"/>
        </a:buClr>
        <a:buFont typeface="Arial" panose="020B0604020202020204" pitchFamily="34" charset="0"/>
        <a:buChar char="-"/>
        <a:defRPr sz="1400" kern="1200">
          <a:solidFill>
            <a:srgbClr val="5F5F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504000"/>
            <a:ext cx="10515600" cy="1107996"/>
          </a:xfrm>
        </p:spPr>
        <p:txBody>
          <a:bodyPr/>
          <a:lstStyle/>
          <a:p>
            <a:r>
              <a:rPr lang="en-GB" dirty="0"/>
              <a:t>Electrical module for surgical tables and procedure chairs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Edition: February 2019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FEDD853-6373-48C1-A11A-2D6DD9C2BC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2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48ABA-60CA-4C36-AC3C-EB1D8D1CC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9307" y="2048430"/>
            <a:ext cx="6108539" cy="4140000"/>
          </a:xfrm>
        </p:spPr>
        <p:txBody>
          <a:bodyPr/>
          <a:lstStyle/>
          <a:p>
            <a:r>
              <a:rPr lang="en-US" dirty="0"/>
              <a:t>Benefits: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Plug and play solution for tables and chairs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All electrical actuation with 24 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Play free motion on tilting axis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Programmable control unit with 3 free channels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Compact module with attachment frames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High degree of lateral and longitudinal tilt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Column with very high lifting stroke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Safe components medical norm approved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Possibility to attach linear guides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04000"/>
            <a:ext cx="10837985" cy="886397"/>
          </a:xfrm>
        </p:spPr>
        <p:txBody>
          <a:bodyPr/>
          <a:lstStyle/>
          <a:p>
            <a:r>
              <a:rPr lang="en-GB" dirty="0"/>
              <a:t>Surgical module for surgical tables &amp; procedure chairs</a:t>
            </a:r>
            <a:br>
              <a:rPr lang="en-GB" dirty="0"/>
            </a:br>
            <a:r>
              <a:rPr lang="en-GB" dirty="0"/>
              <a:t>- Electrical actuated 3-axis module -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B9C9C7-B6C0-4678-B055-D8999AED7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6" y="1971065"/>
            <a:ext cx="3418853" cy="4138612"/>
          </a:xfrm>
        </p:spPr>
      </p:pic>
    </p:spTree>
    <p:extLst>
      <p:ext uri="{BB962C8B-B14F-4D97-AF65-F5344CB8AC3E}">
        <p14:creationId xmlns:p14="http://schemas.microsoft.com/office/powerpoint/2010/main" val="311645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9B37-EC92-4488-A22F-3EC8F91A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886397"/>
          </a:xfrm>
        </p:spPr>
        <p:txBody>
          <a:bodyPr/>
          <a:lstStyle/>
          <a:p>
            <a:r>
              <a:rPr lang="en-US" dirty="0"/>
              <a:t>Surgical Module – Base information</a:t>
            </a:r>
            <a:br>
              <a:rPr lang="en-US" dirty="0"/>
            </a:br>
            <a:r>
              <a:rPr lang="en-US" dirty="0"/>
              <a:t>- </a:t>
            </a:r>
            <a:r>
              <a:rPr lang="en-GB" dirty="0"/>
              <a:t>Electrical actuated 3-axis module -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94BE8-F2D7-4D04-997C-368A6694B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9469"/>
            <a:ext cx="3761903" cy="45519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7FE9EF-E198-4EFA-B550-3CE0EC0AE9F8}"/>
              </a:ext>
            </a:extLst>
          </p:cNvPr>
          <p:cNvCxnSpPr>
            <a:cxnSpLocks/>
          </p:cNvCxnSpPr>
          <p:nvPr/>
        </p:nvCxnSpPr>
        <p:spPr>
          <a:xfrm flipH="1">
            <a:off x="4350939" y="2181597"/>
            <a:ext cx="1497202" cy="210936"/>
          </a:xfrm>
          <a:prstGeom prst="straightConnector1">
            <a:avLst/>
          </a:prstGeom>
          <a:ln w="9525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811A91-B9B4-44F5-B40E-D707B7ACCDD0}"/>
              </a:ext>
            </a:extLst>
          </p:cNvPr>
          <p:cNvSpPr txBox="1"/>
          <p:nvPr/>
        </p:nvSpPr>
        <p:spPr>
          <a:xfrm>
            <a:off x="6096000" y="2031247"/>
            <a:ext cx="4843305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Outer frame with pivot axis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Inner frame with pivot axis 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Longitudinal tilt actuator, series CAMT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Lateral tilt actuator , series CAMT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Lift column, series CPMT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Control unit, series SCU (not visible)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Operating device, series EHA </a:t>
            </a:r>
            <a:br>
              <a:rPr lang="en-US" sz="2000" dirty="0">
                <a:solidFill>
                  <a:srgbClr val="5F5F64"/>
                </a:solidFill>
              </a:rPr>
            </a:br>
            <a:r>
              <a:rPr lang="en-US" sz="2000" dirty="0">
                <a:solidFill>
                  <a:srgbClr val="5F5F64"/>
                </a:solidFill>
              </a:rPr>
              <a:t>(not visible)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5F5F64"/>
                </a:solidFill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ED6C50-617A-4CC8-8A96-C18447B4C0BC}"/>
              </a:ext>
            </a:extLst>
          </p:cNvPr>
          <p:cNvCxnSpPr>
            <a:cxnSpLocks/>
          </p:cNvCxnSpPr>
          <p:nvPr/>
        </p:nvCxnSpPr>
        <p:spPr>
          <a:xfrm flipH="1">
            <a:off x="2793445" y="2834661"/>
            <a:ext cx="3054696" cy="722350"/>
          </a:xfrm>
          <a:prstGeom prst="straightConnector1">
            <a:avLst/>
          </a:prstGeom>
          <a:ln w="9525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4D46B-4C73-46F4-A1BA-3C9769B6A6EA}"/>
              </a:ext>
            </a:extLst>
          </p:cNvPr>
          <p:cNvCxnSpPr>
            <a:cxnSpLocks/>
          </p:cNvCxnSpPr>
          <p:nvPr/>
        </p:nvCxnSpPr>
        <p:spPr>
          <a:xfrm flipH="1">
            <a:off x="3617879" y="3392019"/>
            <a:ext cx="2230262" cy="883450"/>
          </a:xfrm>
          <a:prstGeom prst="straightConnector1">
            <a:avLst/>
          </a:prstGeom>
          <a:ln w="9525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920207-9813-4822-AEA5-1011B313815B}"/>
              </a:ext>
            </a:extLst>
          </p:cNvPr>
          <p:cNvCxnSpPr>
            <a:cxnSpLocks/>
          </p:cNvCxnSpPr>
          <p:nvPr/>
        </p:nvCxnSpPr>
        <p:spPr>
          <a:xfrm flipH="1">
            <a:off x="2120677" y="4015420"/>
            <a:ext cx="3727464" cy="844026"/>
          </a:xfrm>
          <a:prstGeom prst="straightConnector1">
            <a:avLst/>
          </a:prstGeom>
          <a:ln w="9525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2CB91B-5812-4D24-9494-CBB1AE22B1E9}"/>
              </a:ext>
            </a:extLst>
          </p:cNvPr>
          <p:cNvCxnSpPr>
            <a:cxnSpLocks/>
          </p:cNvCxnSpPr>
          <p:nvPr/>
        </p:nvCxnSpPr>
        <p:spPr>
          <a:xfrm flipH="1">
            <a:off x="2584577" y="4652203"/>
            <a:ext cx="3263564" cy="1380187"/>
          </a:xfrm>
          <a:prstGeom prst="straightConnector1">
            <a:avLst/>
          </a:prstGeom>
          <a:ln w="9525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2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7AAEE-CF33-4541-8A63-8C1D5DD3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886397"/>
          </a:xfrm>
        </p:spPr>
        <p:txBody>
          <a:bodyPr/>
          <a:lstStyle/>
          <a:p>
            <a:r>
              <a:rPr lang="en-GB" dirty="0"/>
              <a:t>Surgical Module – Technical data 3/3</a:t>
            </a:r>
            <a:br>
              <a:rPr lang="en-GB" dirty="0"/>
            </a:br>
            <a:r>
              <a:rPr lang="en-US" dirty="0"/>
              <a:t>Main dimensions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E54E-1A51-494B-8484-E77B6F3F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5" y="1328228"/>
            <a:ext cx="8869290" cy="51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0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356" y="513825"/>
            <a:ext cx="10515600" cy="443198"/>
          </a:xfrm>
        </p:spPr>
        <p:txBody>
          <a:bodyPr/>
          <a:lstStyle/>
          <a:p>
            <a:r>
              <a:rPr lang="en-GB" dirty="0"/>
              <a:t>Surgical Module – Technical data 1/3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A5745-9EF2-4EC6-9C65-01F0E0B70058}"/>
              </a:ext>
            </a:extLst>
          </p:cNvPr>
          <p:cNvGrpSpPr/>
          <p:nvPr/>
        </p:nvGrpSpPr>
        <p:grpSpPr>
          <a:xfrm>
            <a:off x="1617807" y="2452427"/>
            <a:ext cx="1351031" cy="1168668"/>
            <a:chOff x="2428400" y="1494227"/>
            <a:chExt cx="1351031" cy="1168668"/>
          </a:xfrm>
        </p:grpSpPr>
        <p:sp>
          <p:nvSpPr>
            <p:cNvPr id="8" name="Pfeil: gebogen 4">
              <a:extLst>
                <a:ext uri="{FF2B5EF4-FFF2-40B4-BE49-F238E27FC236}">
                  <a16:creationId xmlns:a16="http://schemas.microsoft.com/office/drawing/2014/main" id="{0F941F08-3FFC-4252-8080-BC1FF8C5C62C}"/>
                </a:ext>
              </a:extLst>
            </p:cNvPr>
            <p:cNvSpPr/>
            <p:nvPr/>
          </p:nvSpPr>
          <p:spPr>
            <a:xfrm flipH="1">
              <a:off x="2428400" y="1494227"/>
              <a:ext cx="1351031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6589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  <p:sp>
          <p:nvSpPr>
            <p:cNvPr id="9" name="Pfeil: gebogen 4">
              <a:extLst>
                <a:ext uri="{FF2B5EF4-FFF2-40B4-BE49-F238E27FC236}">
                  <a16:creationId xmlns:a16="http://schemas.microsoft.com/office/drawing/2014/main" id="{87BD8033-810C-41CD-9EE9-18DD0D19C0A5}"/>
                </a:ext>
              </a:extLst>
            </p:cNvPr>
            <p:cNvSpPr/>
            <p:nvPr/>
          </p:nvSpPr>
          <p:spPr>
            <a:xfrm>
              <a:off x="2461863" y="1494227"/>
              <a:ext cx="1284104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85634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9C4640-738B-484C-A292-965CB9F06039}"/>
              </a:ext>
            </a:extLst>
          </p:cNvPr>
          <p:cNvSpPr txBox="1"/>
          <p:nvPr/>
        </p:nvSpPr>
        <p:spPr>
          <a:xfrm>
            <a:off x="838200" y="1354257"/>
            <a:ext cx="33566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Longitudinal tilt(Trendelenburg)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+ 50°maximum   - 50°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+ 45°combined   - 45°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26A501-84FF-4F54-82D6-8A212EE508D1}"/>
              </a:ext>
            </a:extLst>
          </p:cNvPr>
          <p:cNvGrpSpPr/>
          <p:nvPr/>
        </p:nvGrpSpPr>
        <p:grpSpPr>
          <a:xfrm>
            <a:off x="9908414" y="2452426"/>
            <a:ext cx="1351031" cy="1168668"/>
            <a:chOff x="2428400" y="1494227"/>
            <a:chExt cx="1351031" cy="1168668"/>
          </a:xfrm>
        </p:grpSpPr>
        <p:sp>
          <p:nvSpPr>
            <p:cNvPr id="15" name="Pfeil: gebogen 4">
              <a:extLst>
                <a:ext uri="{FF2B5EF4-FFF2-40B4-BE49-F238E27FC236}">
                  <a16:creationId xmlns:a16="http://schemas.microsoft.com/office/drawing/2014/main" id="{0B64C9DA-6DE5-4EA6-891C-397119222C00}"/>
                </a:ext>
              </a:extLst>
            </p:cNvPr>
            <p:cNvSpPr/>
            <p:nvPr/>
          </p:nvSpPr>
          <p:spPr>
            <a:xfrm flipH="1">
              <a:off x="2428400" y="1494227"/>
              <a:ext cx="1351031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6589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  <p:sp>
          <p:nvSpPr>
            <p:cNvPr id="16" name="Pfeil: gebogen 4">
              <a:extLst>
                <a:ext uri="{FF2B5EF4-FFF2-40B4-BE49-F238E27FC236}">
                  <a16:creationId xmlns:a16="http://schemas.microsoft.com/office/drawing/2014/main" id="{D37C8621-93F0-4A86-9F83-7D7294B5BF16}"/>
                </a:ext>
              </a:extLst>
            </p:cNvPr>
            <p:cNvSpPr/>
            <p:nvPr/>
          </p:nvSpPr>
          <p:spPr>
            <a:xfrm>
              <a:off x="2461863" y="1494227"/>
              <a:ext cx="1284104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85634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58CF1F-D151-4553-A8D5-4021606ECA0D}"/>
              </a:ext>
            </a:extLst>
          </p:cNvPr>
          <p:cNvSpPr txBox="1"/>
          <p:nvPr/>
        </p:nvSpPr>
        <p:spPr>
          <a:xfrm>
            <a:off x="8820924" y="1354257"/>
            <a:ext cx="33695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        Lateral tilt 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+ 30°maximum  - 30°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+ 30°combined  - 30°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89FED-C4A1-451F-89B3-66DD4D869605}"/>
              </a:ext>
            </a:extLst>
          </p:cNvPr>
          <p:cNvSpPr txBox="1"/>
          <p:nvPr/>
        </p:nvSpPr>
        <p:spPr>
          <a:xfrm>
            <a:off x="4372597" y="1366631"/>
            <a:ext cx="4342214" cy="45704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Module built in height	500 mm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Extended height  	1000 mm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Lifting height capacity  	500 mm (stroke)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Lifting force 		5000 N</a:t>
            </a:r>
          </a:p>
          <a:p>
            <a:pPr defTabSz="1074738" fontAlgn="b">
              <a:spcAft>
                <a:spcPts val="600"/>
              </a:spcAft>
            </a:pP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Standard tilt range in	+/- 45° longitudinal 	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extended position (up)	+/- 30° lateral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Standard tilt range in	+ 3°/ - 45°longitudinal </a:t>
            </a:r>
            <a:r>
              <a:rPr lang="en-US" sz="1400" baseline="30000" dirty="0"/>
              <a:t>1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retracted position (down)	+/- 30°        lateral</a:t>
            </a:r>
            <a:br>
              <a:rPr lang="en-US" sz="1400" dirty="0">
                <a:solidFill>
                  <a:srgbClr val="5F5F64"/>
                </a:solidFill>
              </a:rPr>
            </a:b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Patient shift in 	+ 250 mm to -150 mm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longitudinal direction at maximum patient weight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and maximum longitudinal tilt</a:t>
            </a:r>
          </a:p>
          <a:p>
            <a:pPr defTabSz="1074738" fontAlgn="b">
              <a:spcAft>
                <a:spcPts val="600"/>
              </a:spcAft>
            </a:pP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Maximum module load	350 kg	350 kg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Thereof patient weight 	250 kg	250 kg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Thereof table top weight 	100 kg 	100 kg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9C7EC8-6DF2-4D84-BC30-39AA279C7898}"/>
              </a:ext>
            </a:extLst>
          </p:cNvPr>
          <p:cNvCxnSpPr>
            <a:cxnSpLocks/>
          </p:cNvCxnSpPr>
          <p:nvPr/>
        </p:nvCxnSpPr>
        <p:spPr>
          <a:xfrm>
            <a:off x="1061150" y="5776324"/>
            <a:ext cx="2582427" cy="0"/>
          </a:xfrm>
          <a:prstGeom prst="straightConnector1">
            <a:avLst/>
          </a:prstGeom>
          <a:ln w="25400">
            <a:solidFill>
              <a:srgbClr val="5F5F6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140937-667F-4465-9D37-A02AC4750D2F}"/>
              </a:ext>
            </a:extLst>
          </p:cNvPr>
          <p:cNvSpPr txBox="1"/>
          <p:nvPr/>
        </p:nvSpPr>
        <p:spPr>
          <a:xfrm>
            <a:off x="944228" y="5365243"/>
            <a:ext cx="28918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+ Longitudinal patient shift -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D71F57-1F3E-4FCA-B741-2E2C485F8EC9}"/>
              </a:ext>
            </a:extLst>
          </p:cNvPr>
          <p:cNvGrpSpPr/>
          <p:nvPr/>
        </p:nvGrpSpPr>
        <p:grpSpPr>
          <a:xfrm>
            <a:off x="906454" y="3105747"/>
            <a:ext cx="2891817" cy="2125414"/>
            <a:chOff x="906454" y="3105747"/>
            <a:chExt cx="2891817" cy="21254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B736FE-8C54-44DC-97E5-48CCA97DE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4EDDB"/>
                </a:clrFrom>
                <a:clrTo>
                  <a:srgbClr val="F4ED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30"/>
            <a:stretch/>
          </p:blipFill>
          <p:spPr>
            <a:xfrm flipH="1">
              <a:off x="906454" y="3105747"/>
              <a:ext cx="2891817" cy="8828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9D12D18-7911-4B14-95E1-AB4E0780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365" y="3868961"/>
              <a:ext cx="2488758" cy="1362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C7E960-70C5-494C-BC05-0BA7FEF98C10}"/>
              </a:ext>
            </a:extLst>
          </p:cNvPr>
          <p:cNvGrpSpPr/>
          <p:nvPr/>
        </p:nvGrpSpPr>
        <p:grpSpPr>
          <a:xfrm>
            <a:off x="9251363" y="3105747"/>
            <a:ext cx="2486201" cy="2124014"/>
            <a:chOff x="9251363" y="3105747"/>
            <a:chExt cx="2486201" cy="21240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549E4D-3E44-4120-ABA6-F88A1F076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4EDDB"/>
                </a:clrFrom>
                <a:clrTo>
                  <a:srgbClr val="F4ED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30"/>
            <a:stretch/>
          </p:blipFill>
          <p:spPr>
            <a:xfrm>
              <a:off x="9511959" y="3105747"/>
              <a:ext cx="2121875" cy="8828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321A0B8-EE60-40A2-AD47-C1D473BD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1363" y="3868961"/>
              <a:ext cx="2486201" cy="136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15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7AAEE-CF33-4541-8A63-8C1D5DD3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886397"/>
          </a:xfrm>
        </p:spPr>
        <p:txBody>
          <a:bodyPr/>
          <a:lstStyle/>
          <a:p>
            <a:r>
              <a:rPr lang="en-GB" dirty="0"/>
              <a:t>Surgical Module – Technical data 3/3</a:t>
            </a:r>
            <a:br>
              <a:rPr lang="en-GB" dirty="0"/>
            </a:br>
            <a:r>
              <a:rPr lang="en-US" dirty="0"/>
              <a:t>Main dimensions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9C600-22D7-4042-8D4C-4104736E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0" y="1390397"/>
            <a:ext cx="7809693" cy="50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0356" y="513825"/>
            <a:ext cx="10515600" cy="443198"/>
          </a:xfrm>
        </p:spPr>
        <p:txBody>
          <a:bodyPr/>
          <a:lstStyle/>
          <a:p>
            <a:r>
              <a:rPr lang="en-GB" dirty="0"/>
              <a:t>Surgical Module – Technical data 1/3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0A5745-9EF2-4EC6-9C65-01F0E0B70058}"/>
              </a:ext>
            </a:extLst>
          </p:cNvPr>
          <p:cNvGrpSpPr/>
          <p:nvPr/>
        </p:nvGrpSpPr>
        <p:grpSpPr>
          <a:xfrm>
            <a:off x="1617807" y="2452427"/>
            <a:ext cx="1351031" cy="1168668"/>
            <a:chOff x="2428400" y="1494227"/>
            <a:chExt cx="1351031" cy="1168668"/>
          </a:xfrm>
        </p:grpSpPr>
        <p:sp>
          <p:nvSpPr>
            <p:cNvPr id="8" name="Pfeil: gebogen 4">
              <a:extLst>
                <a:ext uri="{FF2B5EF4-FFF2-40B4-BE49-F238E27FC236}">
                  <a16:creationId xmlns:a16="http://schemas.microsoft.com/office/drawing/2014/main" id="{0F941F08-3FFC-4252-8080-BC1FF8C5C62C}"/>
                </a:ext>
              </a:extLst>
            </p:cNvPr>
            <p:cNvSpPr/>
            <p:nvPr/>
          </p:nvSpPr>
          <p:spPr>
            <a:xfrm flipH="1">
              <a:off x="2428400" y="1494227"/>
              <a:ext cx="1351031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6589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  <p:sp>
          <p:nvSpPr>
            <p:cNvPr id="9" name="Pfeil: gebogen 4">
              <a:extLst>
                <a:ext uri="{FF2B5EF4-FFF2-40B4-BE49-F238E27FC236}">
                  <a16:creationId xmlns:a16="http://schemas.microsoft.com/office/drawing/2014/main" id="{87BD8033-810C-41CD-9EE9-18DD0D19C0A5}"/>
                </a:ext>
              </a:extLst>
            </p:cNvPr>
            <p:cNvSpPr/>
            <p:nvPr/>
          </p:nvSpPr>
          <p:spPr>
            <a:xfrm>
              <a:off x="2461863" y="1494227"/>
              <a:ext cx="1284104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85634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9C4640-738B-484C-A292-965CB9F06039}"/>
              </a:ext>
            </a:extLst>
          </p:cNvPr>
          <p:cNvSpPr txBox="1"/>
          <p:nvPr/>
        </p:nvSpPr>
        <p:spPr>
          <a:xfrm>
            <a:off x="838200" y="1354257"/>
            <a:ext cx="33566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Longitudinal tilt(Trendelenburg)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+ 45°maximum   - 45°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+ 40°combined   - 40°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26A501-84FF-4F54-82D6-8A212EE508D1}"/>
              </a:ext>
            </a:extLst>
          </p:cNvPr>
          <p:cNvGrpSpPr/>
          <p:nvPr/>
        </p:nvGrpSpPr>
        <p:grpSpPr>
          <a:xfrm>
            <a:off x="9908414" y="2452426"/>
            <a:ext cx="1351031" cy="1168668"/>
            <a:chOff x="2428400" y="1494227"/>
            <a:chExt cx="1351031" cy="1168668"/>
          </a:xfrm>
        </p:grpSpPr>
        <p:sp>
          <p:nvSpPr>
            <p:cNvPr id="15" name="Pfeil: gebogen 4">
              <a:extLst>
                <a:ext uri="{FF2B5EF4-FFF2-40B4-BE49-F238E27FC236}">
                  <a16:creationId xmlns:a16="http://schemas.microsoft.com/office/drawing/2014/main" id="{0B64C9DA-6DE5-4EA6-891C-397119222C00}"/>
                </a:ext>
              </a:extLst>
            </p:cNvPr>
            <p:cNvSpPr/>
            <p:nvPr/>
          </p:nvSpPr>
          <p:spPr>
            <a:xfrm flipH="1">
              <a:off x="2428400" y="1494227"/>
              <a:ext cx="1351031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6589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  <p:sp>
          <p:nvSpPr>
            <p:cNvPr id="16" name="Pfeil: gebogen 4">
              <a:extLst>
                <a:ext uri="{FF2B5EF4-FFF2-40B4-BE49-F238E27FC236}">
                  <a16:creationId xmlns:a16="http://schemas.microsoft.com/office/drawing/2014/main" id="{D37C8621-93F0-4A86-9F83-7D7294B5BF16}"/>
                </a:ext>
              </a:extLst>
            </p:cNvPr>
            <p:cNvSpPr/>
            <p:nvPr/>
          </p:nvSpPr>
          <p:spPr>
            <a:xfrm>
              <a:off x="2461863" y="1494227"/>
              <a:ext cx="1284104" cy="116866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85634"/>
                <a:gd name="adj5" fmla="val 12500"/>
              </a:avLst>
            </a:prstGeom>
            <a:ln>
              <a:solidFill>
                <a:srgbClr val="0F58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CH" sz="110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58CF1F-D151-4553-A8D5-4021606ECA0D}"/>
              </a:ext>
            </a:extLst>
          </p:cNvPr>
          <p:cNvSpPr txBox="1"/>
          <p:nvPr/>
        </p:nvSpPr>
        <p:spPr>
          <a:xfrm>
            <a:off x="8820924" y="1354257"/>
            <a:ext cx="33695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        Lateral tilt 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5F5F64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+ 25°maximum  - 25°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         + 20°combined  - 20°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D89FED-C4A1-451F-89B3-66DD4D869605}"/>
              </a:ext>
            </a:extLst>
          </p:cNvPr>
          <p:cNvSpPr txBox="1"/>
          <p:nvPr/>
        </p:nvSpPr>
        <p:spPr>
          <a:xfrm>
            <a:off x="4372597" y="1366631"/>
            <a:ext cx="4342214" cy="45704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Module built in height	460 mm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Extended height  </a:t>
            </a:r>
            <a:r>
              <a:rPr lang="en-US" sz="1400">
                <a:solidFill>
                  <a:srgbClr val="5F5F64"/>
                </a:solidFill>
              </a:rPr>
              <a:t>	960 </a:t>
            </a:r>
            <a:r>
              <a:rPr lang="en-US" sz="1400" dirty="0">
                <a:solidFill>
                  <a:srgbClr val="5F5F64"/>
                </a:solidFill>
              </a:rPr>
              <a:t>mm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Lifting height capacity  	500 mm (stroke)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Lifting force 		5000 N</a:t>
            </a:r>
          </a:p>
          <a:p>
            <a:pPr defTabSz="1074738" fontAlgn="b">
              <a:spcAft>
                <a:spcPts val="600"/>
              </a:spcAft>
            </a:pP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Standard tilt range in	+/- 45° longitudinal 	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extended position (up)	+/- 25° lateral	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Standard tilt range in	+ 3°/ - 45°longitudinal </a:t>
            </a:r>
            <a:r>
              <a:rPr lang="en-US" sz="1400" baseline="30000" dirty="0"/>
              <a:t>1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retracted position (down)	+/- 25°        lateral</a:t>
            </a:r>
            <a:br>
              <a:rPr lang="en-US" sz="1400" dirty="0">
                <a:solidFill>
                  <a:srgbClr val="5F5F64"/>
                </a:solidFill>
              </a:rPr>
            </a:b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Patient shift in 	+ 250 mm to -150 mm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longitudinal direction at maximum patient weight</a:t>
            </a:r>
            <a:br>
              <a:rPr lang="en-US" sz="1400" dirty="0">
                <a:solidFill>
                  <a:srgbClr val="5F5F64"/>
                </a:solidFill>
              </a:rPr>
            </a:br>
            <a:r>
              <a:rPr lang="en-US" sz="1400" dirty="0">
                <a:solidFill>
                  <a:srgbClr val="5F5F64"/>
                </a:solidFill>
              </a:rPr>
              <a:t>and maximum longitudinal tilt</a:t>
            </a:r>
          </a:p>
          <a:p>
            <a:pPr defTabSz="1074738" fontAlgn="b">
              <a:spcAft>
                <a:spcPts val="600"/>
              </a:spcAft>
            </a:pPr>
            <a:endParaRPr lang="en-US" sz="1400" dirty="0">
              <a:solidFill>
                <a:srgbClr val="5F5F64"/>
              </a:solidFill>
            </a:endParaRP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Maximum module load	350 kg	350 kg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Thereof patient weight 	250 kg	250 kg</a:t>
            </a:r>
          </a:p>
          <a:p>
            <a:pPr defTabSz="1074738" fontAlgn="b">
              <a:spcAft>
                <a:spcPts val="600"/>
              </a:spcAft>
            </a:pPr>
            <a:r>
              <a:rPr lang="en-US" sz="1400" dirty="0">
                <a:solidFill>
                  <a:srgbClr val="5F5F64"/>
                </a:solidFill>
              </a:rPr>
              <a:t>Thereof table top weight 	100 kg 	100 kg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9C7EC8-6DF2-4D84-BC30-39AA279C7898}"/>
              </a:ext>
            </a:extLst>
          </p:cNvPr>
          <p:cNvCxnSpPr>
            <a:cxnSpLocks/>
          </p:cNvCxnSpPr>
          <p:nvPr/>
        </p:nvCxnSpPr>
        <p:spPr>
          <a:xfrm>
            <a:off x="1061150" y="5776324"/>
            <a:ext cx="2582427" cy="0"/>
          </a:xfrm>
          <a:prstGeom prst="straightConnector1">
            <a:avLst/>
          </a:prstGeom>
          <a:ln w="25400">
            <a:solidFill>
              <a:srgbClr val="5F5F6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140937-667F-4465-9D37-A02AC4750D2F}"/>
              </a:ext>
            </a:extLst>
          </p:cNvPr>
          <p:cNvSpPr txBox="1"/>
          <p:nvPr/>
        </p:nvSpPr>
        <p:spPr>
          <a:xfrm>
            <a:off x="944228" y="5365243"/>
            <a:ext cx="28918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5F5F64"/>
                </a:solidFill>
              </a:rPr>
              <a:t>+ Longitudinal patient shift 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49E4D-3E44-4120-ABA6-F88A1F07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4EDDB"/>
              </a:clrFrom>
              <a:clrTo>
                <a:srgbClr val="F4E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0"/>
          <a:stretch/>
        </p:blipFill>
        <p:spPr>
          <a:xfrm>
            <a:off x="9511959" y="3105747"/>
            <a:ext cx="2121875" cy="882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D099D-70FC-4462-A8FE-870B50D6211E}"/>
              </a:ext>
            </a:extLst>
          </p:cNvPr>
          <p:cNvGrpSpPr/>
          <p:nvPr/>
        </p:nvGrpSpPr>
        <p:grpSpPr>
          <a:xfrm>
            <a:off x="906454" y="3105747"/>
            <a:ext cx="2891817" cy="2125414"/>
            <a:chOff x="906454" y="3105747"/>
            <a:chExt cx="2891817" cy="21254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B736FE-8C54-44DC-97E5-48CCA97DE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4EDDB"/>
                </a:clrFrom>
                <a:clrTo>
                  <a:srgbClr val="F4ED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30"/>
            <a:stretch/>
          </p:blipFill>
          <p:spPr>
            <a:xfrm flipH="1">
              <a:off x="906454" y="3105747"/>
              <a:ext cx="2891817" cy="8828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DA39EE-5739-40C8-B15B-5D6AF3DC0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02"/>
            <a:stretch/>
          </p:blipFill>
          <p:spPr>
            <a:xfrm>
              <a:off x="1168172" y="3704754"/>
              <a:ext cx="2534936" cy="152640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7630C17-425D-415F-9A68-123BE03AA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50" y="3877932"/>
            <a:ext cx="2275584" cy="12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F2F7D7-5E74-4895-B2AD-BAE2F71E0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8000"/>
            <a:ext cx="8735646" cy="4140000"/>
          </a:xfrm>
        </p:spPr>
        <p:txBody>
          <a:bodyPr/>
          <a:lstStyle/>
          <a:p>
            <a:pPr>
              <a:tabLst>
                <a:tab pos="2152650" algn="l"/>
              </a:tabLst>
            </a:pPr>
            <a:r>
              <a:rPr lang="en-US" sz="1800" dirty="0"/>
              <a:t>3 motions electrical:		24V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Patient weight:		250 - 300 kg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Total height (retracted)	500 mm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Lifting stroke:		500 mm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Lifting force max.		500 kg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Pillar size:		163 x 163 mm	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Frame size:		345 x 365 mm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Actuator tilting force:		6 </a:t>
            </a:r>
            <a:r>
              <a:rPr lang="en-US" sz="1800" dirty="0" err="1"/>
              <a:t>kN</a:t>
            </a:r>
            <a:endParaRPr lang="en-US" sz="1800" dirty="0"/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Longitudinal tilt angel:	+/- 45°combined and +/- 50°maximum </a:t>
            </a:r>
            <a:r>
              <a:rPr lang="en-US" sz="1800" baseline="30000" dirty="0"/>
              <a:t>1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dirty="0"/>
              <a:t>Lateral tilt angel:		+/- 30°combined and +/- 30°maximum </a:t>
            </a:r>
            <a:r>
              <a:rPr lang="en-US" sz="1800" baseline="30000" dirty="0"/>
              <a:t>1</a:t>
            </a:r>
            <a:endParaRPr lang="en-US" sz="1800" dirty="0"/>
          </a:p>
          <a:p>
            <a:pPr>
              <a:spcBef>
                <a:spcPts val="600"/>
              </a:spcBef>
              <a:tabLst>
                <a:tab pos="2152650" algn="l"/>
              </a:tabLst>
            </a:pPr>
            <a:endParaRPr lang="en-US" sz="1800" dirty="0"/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800" baseline="30000" dirty="0"/>
              <a:t>1  </a:t>
            </a:r>
            <a:r>
              <a:rPr lang="en-US" sz="1200" dirty="0"/>
              <a:t>Combined = both tilting angels possible at the same time 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200" dirty="0"/>
              <a:t>    Maximum = only one tilting angel at the same time 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200" dirty="0"/>
              <a:t>    Retracted = limitation of longitudinal tilt in positive direction at lowest lifting position  </a:t>
            </a:r>
          </a:p>
          <a:p>
            <a:pPr>
              <a:spcBef>
                <a:spcPts val="600"/>
              </a:spcBef>
              <a:tabLst>
                <a:tab pos="2152650" algn="l"/>
              </a:tabLst>
            </a:pPr>
            <a:r>
              <a:rPr lang="en-US" sz="1200" dirty="0"/>
              <a:t>	</a:t>
            </a:r>
            <a:r>
              <a:rPr lang="en-US" sz="1800" dirty="0"/>
              <a:t>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7EB3D8-5384-4928-B512-175D6BF6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8000"/>
            <a:ext cx="5495081" cy="414000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Lifting speed:			14 - 34 mm/sec.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Tilting speed longitudinal:		45° in ~ 20 sec.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Tilting speed lateral:		25° in ~ 10 sec.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Actuator speed:			~ 6mm/sec.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Control box :			3 channels open,					synchronization 					possible with </a:t>
            </a:r>
            <a:br>
              <a:rPr lang="en-US" sz="1800" dirty="0"/>
            </a:br>
            <a:r>
              <a:rPr lang="en-US" sz="1800" dirty="0"/>
              <a:t>				collision free</a:t>
            </a:r>
            <a:br>
              <a:rPr lang="en-US" sz="1800" dirty="0"/>
            </a:br>
            <a:r>
              <a:rPr lang="en-US" sz="1800" dirty="0"/>
              <a:t>				programming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				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6E5DBC-980C-4DA6-9D43-2BDFC89A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00"/>
            <a:ext cx="10515600" cy="443198"/>
          </a:xfrm>
        </p:spPr>
        <p:txBody>
          <a:bodyPr/>
          <a:lstStyle/>
          <a:p>
            <a:r>
              <a:rPr lang="en-GB" dirty="0"/>
              <a:t>Surgical Module – Technical data 2/3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9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697318"/>
      </p:ext>
    </p:extLst>
  </p:cSld>
  <p:clrMapOvr>
    <a:masterClrMapping/>
  </p:clrMapOvr>
</p:sld>
</file>

<file path=ppt/theme/theme1.xml><?xml version="1.0" encoding="utf-8"?>
<a:theme xmlns:a="http://schemas.openxmlformats.org/drawingml/2006/main" name="SKF 2016">
  <a:themeElements>
    <a:clrScheme name="SKF Colour 2016">
      <a:dk1>
        <a:sysClr val="windowText" lastClr="000000"/>
      </a:dk1>
      <a:lt1>
        <a:sysClr val="window" lastClr="FFFFFF"/>
      </a:lt1>
      <a:dk2>
        <a:srgbClr val="5F5F64"/>
      </a:dk2>
      <a:lt2>
        <a:srgbClr val="D9E8DD"/>
      </a:lt2>
      <a:accent1>
        <a:srgbClr val="0F58D6"/>
      </a:accent1>
      <a:accent2>
        <a:srgbClr val="C8E6E6"/>
      </a:accent2>
      <a:accent3>
        <a:srgbClr val="88C008"/>
      </a:accent3>
      <a:accent4>
        <a:srgbClr val="E0E0C7"/>
      </a:accent4>
      <a:accent5>
        <a:srgbClr val="FF8004"/>
      </a:accent5>
      <a:accent6>
        <a:srgbClr val="786251"/>
      </a:accent6>
      <a:hlink>
        <a:srgbClr val="0F58D6"/>
      </a:hlink>
      <a:folHlink>
        <a:srgbClr val="781E93"/>
      </a:folHlink>
    </a:clrScheme>
    <a:fontScheme name="SKF Arial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E8DD"/>
        </a:solidFill>
        <a:ln>
          <a:noFill/>
        </a:ln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smtClean="0">
            <a:solidFill>
              <a:srgbClr val="5F5F6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5F5F6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buClr>
            <a:schemeClr val="accent1"/>
          </a:buClr>
          <a:defRPr sz="2000" dirty="0" err="1" smtClean="0">
            <a:solidFill>
              <a:srgbClr val="5F5F6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16_9" id="{19C20D1F-361D-4BA3-840A-951E61A711E1}" vid="{0D8E11F4-6280-4F51-8251-32B38679F8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BED83073D9B42B7939FB5F22493D5" ma:contentTypeVersion="20" ma:contentTypeDescription="Create a new document." ma:contentTypeScope="" ma:versionID="0b5c481afdca3e8061b3590f7af72e1b">
  <xsd:schema xmlns:xsd="http://www.w3.org/2001/XMLSchema" xmlns:xs="http://www.w3.org/2001/XMLSchema" xmlns:p="http://schemas.microsoft.com/office/2006/metadata/properties" xmlns:ns2="50c9d8df-c338-426b-b4a4-fac303072325" xmlns:ns3="b9bbc4b7-cceb-4dd3-b319-3d5049710da1" xmlns:ns4="2bc574c8-0f80-47b3-927f-f4e7db696dc0" targetNamespace="http://schemas.microsoft.com/office/2006/metadata/properties" ma:root="true" ma:fieldsID="f7a598c47c90759341589feaf7a9b92f" ns2:_="" ns3:_="" ns4:_="">
    <xsd:import namespace="50c9d8df-c338-426b-b4a4-fac303072325"/>
    <xsd:import namespace="b9bbc4b7-cceb-4dd3-b319-3d5049710da1"/>
    <xsd:import namespace="2bc574c8-0f80-47b3-927f-f4e7db696dc0"/>
    <xsd:element name="properties">
      <xsd:complexType>
        <xsd:sequence>
          <xsd:element name="documentManagement">
            <xsd:complexType>
              <xsd:all>
                <xsd:element ref="ns2:j7dcf355dd6c42bbbd3b1538dbc9f33c" minOccurs="0"/>
                <xsd:element ref="ns2:TaxCatchAll" minOccurs="0"/>
                <xsd:element ref="ns2:ldd0460d5c8648e593c08f1ae63ace33" minOccurs="0"/>
                <xsd:element ref="ns2:TaxKeywordTaxHTField" minOccurs="0"/>
                <xsd:element ref="ns2:a51caea4d06145d7b57e97ce2102d90c" minOccurs="0"/>
                <xsd:element ref="ns2:f48dffb44c9840f0b691b09608406b65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d8df-c338-426b-b4a4-fac303072325" elementFormDefault="qualified">
    <xsd:import namespace="http://schemas.microsoft.com/office/2006/documentManagement/types"/>
    <xsd:import namespace="http://schemas.microsoft.com/office/infopath/2007/PartnerControls"/>
    <xsd:element name="j7dcf355dd6c42bbbd3b1538dbc9f33c" ma:index="9" nillable="true" ma:taxonomy="true" ma:internalName="j7dcf355dd6c42bbbd3b1538dbc9f33c" ma:taxonomyFieldName="SKFIndustrys" ma:displayName="Industries" ma:default="" ma:fieldId="{37dcf355-dd6c-42bb-bd3b-1538dbc9f33c}" ma:taxonomyMulti="true" ma:sspId="d10430cd-861b-4a84-98ab-de752442a06a" ma:termSetId="b1207e9d-a4cc-466b-b2dd-5d316fdc7f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4847627-0a61-451b-b80c-717d2341dd54}" ma:internalName="TaxCatchAll" ma:showField="CatchAllData" ma:web="b9bbc4b7-cceb-4dd3-b319-3d5049710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dd0460d5c8648e593c08f1ae63ace33" ma:index="12" nillable="true" ma:taxonomy="true" ma:internalName="ldd0460d5c8648e593c08f1ae63ace33" ma:taxonomyFieldName="SKFLocations" ma:displayName="Countries" ma:default="" ma:fieldId="{5dd0460d-5c86-48e5-93c0-8f1ae63ace33}" ma:taxonomyMulti="true" ma:sspId="d10430cd-861b-4a84-98ab-de752442a06a" ma:termSetId="59fbfc19-3126-4156-b2b5-66b52b133e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d10430cd-861b-4a84-98ab-de752442a06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a51caea4d06145d7b57e97ce2102d90c" ma:index="16" nillable="true" ma:taxonomy="true" ma:internalName="a51caea4d06145d7b57e97ce2102d90c" ma:taxonomyFieldName="ProductGroups" ma:displayName="Products" ma:default="" ma:fieldId="{a51caea4-d061-45d7-b57e-97ce2102d90c}" ma:taxonomyMulti="true" ma:sspId="d10430cd-861b-4a84-98ab-de752442a06a" ma:termSetId="fb0a3204-8351-4cc3-8df5-a2410e81ed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8dffb44c9840f0b691b09608406b65" ma:index="18" nillable="true" ma:taxonomy="true" ma:internalName="f48dffb44c9840f0b691b09608406b65" ma:taxonomyFieldName="SKFServices" ma:displayName="Services and Solutions" ma:default="" ma:fieldId="{f48dffb4-4c98-40f0-b691-b09608406b65}" ma:taxonomyMulti="true" ma:sspId="d10430cd-861b-4a84-98ab-de752442a06a" ma:termSetId="a0872eea-920d-42de-a389-d63b9bd185c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bc4b7-cceb-4dd3-b319-3d5049710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74c8-0f80-47b3-927f-f4e7db696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51caea4d06145d7b57e97ce2102d90c xmlns="50c9d8df-c338-426b-b4a4-fac303072325">
      <Terms xmlns="http://schemas.microsoft.com/office/infopath/2007/PartnerControls"/>
    </a51caea4d06145d7b57e97ce2102d90c>
    <ldd0460d5c8648e593c08f1ae63ace33 xmlns="50c9d8df-c338-426b-b4a4-fac303072325">
      <Terms xmlns="http://schemas.microsoft.com/office/infopath/2007/PartnerControls"/>
    </ldd0460d5c8648e593c08f1ae63ace33>
    <TaxCatchAll xmlns="50c9d8df-c338-426b-b4a4-fac303072325"/>
    <j7dcf355dd6c42bbbd3b1538dbc9f33c xmlns="50c9d8df-c338-426b-b4a4-fac303072325">
      <Terms xmlns="http://schemas.microsoft.com/office/infopath/2007/PartnerControls"/>
    </j7dcf355dd6c42bbbd3b1538dbc9f33c>
    <TaxKeywordTaxHTField xmlns="50c9d8df-c338-426b-b4a4-fac303072325">
      <Terms xmlns="http://schemas.microsoft.com/office/infopath/2007/PartnerControls"/>
    </TaxKeywordTaxHTField>
    <f48dffb44c9840f0b691b09608406b65 xmlns="50c9d8df-c338-426b-b4a4-fac303072325">
      <Terms xmlns="http://schemas.microsoft.com/office/infopath/2007/PartnerControls"/>
    </f48dffb44c9840f0b691b09608406b65>
  </documentManagement>
</p:properties>
</file>

<file path=customXml/itemProps1.xml><?xml version="1.0" encoding="utf-8"?>
<ds:datastoreItem xmlns:ds="http://schemas.openxmlformats.org/officeDocument/2006/customXml" ds:itemID="{ECE17EDF-68FA-4922-9BB3-475BCF697F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569367-0161-42F7-8173-EE0830AA0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9d8df-c338-426b-b4a4-fac303072325"/>
    <ds:schemaRef ds:uri="b9bbc4b7-cceb-4dd3-b319-3d5049710da1"/>
    <ds:schemaRef ds:uri="2bc574c8-0f80-47b3-927f-f4e7db696d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127057-D448-45F8-B291-1A8BD341B06F}">
  <ds:schemaRefs>
    <ds:schemaRef ds:uri="http://purl.org/dc/dcmitype/"/>
    <ds:schemaRef ds:uri="b9bbc4b7-cceb-4dd3-b319-3d5049710da1"/>
    <ds:schemaRef ds:uri="http://schemas.microsoft.com/office/2006/documentManagement/types"/>
    <ds:schemaRef ds:uri="http://purl.org/dc/elements/1.1/"/>
    <ds:schemaRef ds:uri="http://schemas.microsoft.com/office/2006/metadata/properties"/>
    <ds:schemaRef ds:uri="2bc574c8-0f80-47b3-927f-f4e7db696dc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0c9d8df-c338-426b-b4a4-fac3030723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260</Words>
  <Application>Microsoft Office PowerPoint</Application>
  <PresentationFormat>宽屏</PresentationFormat>
  <Paragraphs>93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STKaiti</vt:lpstr>
      <vt:lpstr>Arial</vt:lpstr>
      <vt:lpstr>SKF 2016</vt:lpstr>
      <vt:lpstr>Electrical module for surgical tables and procedure chairs</vt:lpstr>
      <vt:lpstr>Surgical module for surgical tables &amp; procedure chairs - Electrical actuated 3-axis module -</vt:lpstr>
      <vt:lpstr>Surgical Module – Base information - Electrical actuated 3-axis module -</vt:lpstr>
      <vt:lpstr>Surgical Module – Technical data 3/3 Main dimensions</vt:lpstr>
      <vt:lpstr>Surgical Module – Technical data 1/3   </vt:lpstr>
      <vt:lpstr>Surgical Module – Technical data 3/3 Main dimensions</vt:lpstr>
      <vt:lpstr>Surgical Module – Technical data 1/3   </vt:lpstr>
      <vt:lpstr>Surgical Module – Technical data 2/3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module for surgical tables and procedure chairs</dc:title>
  <dc:creator>Andreas Druegemoeller</dc:creator>
  <cp:lastModifiedBy>Libo Wang</cp:lastModifiedBy>
  <cp:revision>44</cp:revision>
  <cp:lastPrinted>2019-01-08T10:02:13Z</cp:lastPrinted>
  <dcterms:created xsi:type="dcterms:W3CDTF">2018-04-07T16:36:36Z</dcterms:created>
  <dcterms:modified xsi:type="dcterms:W3CDTF">2019-05-31T08:57:36Z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0x01010027ABED83073D9B42B7939FB5F22493D5</vt:lpwstr>
  </property>
  <property fmtid="{D5CDD505-2E9C-101B-9397-08002B2CF9AE}" pid="3" name="TaxKeyword">
    <vt:lpwstr/>
  </property>
  <property fmtid="{D5CDD505-2E9C-101B-9397-08002B2CF9AE}" pid="4" name="ProductGroups">
    <vt:lpwstr/>
  </property>
  <property fmtid="{D5CDD505-2E9C-101B-9397-08002B2CF9AE}" pid="5" name="SKFLocations">
    <vt:lpwstr/>
  </property>
  <property fmtid="{D5CDD505-2E9C-101B-9397-08002B2CF9AE}" pid="6" name="SKFIndustrys">
    <vt:lpwstr/>
  </property>
  <property fmtid="{D5CDD505-2E9C-101B-9397-08002B2CF9AE}" pid="7" name="SKFServices">
    <vt:lpwstr/>
  </property>
</Properties>
</file>